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1"/>
  </p:notesMasterIdLst>
  <p:sldIdLst>
    <p:sldId id="302" r:id="rId2"/>
    <p:sldId id="318" r:id="rId3"/>
    <p:sldId id="314" r:id="rId4"/>
    <p:sldId id="312" r:id="rId5"/>
    <p:sldId id="319" r:id="rId6"/>
    <p:sldId id="306" r:id="rId7"/>
    <p:sldId id="313" r:id="rId8"/>
    <p:sldId id="320" r:id="rId9"/>
    <p:sldId id="30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00"/>
    <a:srgbClr val="FF3300"/>
    <a:srgbClr val="6600FF"/>
    <a:srgbClr val="0099CC"/>
    <a:srgbClr val="FFFF99"/>
    <a:srgbClr val="0066FF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charset="-127"/>
              </a:defRPr>
            </a:lvl1pPr>
          </a:lstStyle>
          <a:p>
            <a:pPr>
              <a:defRPr/>
            </a:pPr>
            <a:fld id="{CE293A39-4E14-48F0-894E-855B2730600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D92484-46A1-4C24-AEF8-00669EF1A481}" type="slidenum">
              <a:rPr lang="ko-KR" altLang="en-US" smtClean="0"/>
              <a:pPr/>
              <a:t>1</a:t>
            </a:fld>
            <a:endParaRPr lang="en-US" altLang="ko-KR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41F33-ECFF-490E-8B5E-E4F844EC6741}" type="slidenum">
              <a:rPr lang="ko-KR" altLang="en-US" smtClean="0"/>
              <a:pPr/>
              <a:t>2</a:t>
            </a:fld>
            <a:endParaRPr lang="en-US" altLang="ko-KR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A9E6F-38FB-47D7-A65A-D3979C0F4BC0}" type="slidenum">
              <a:rPr lang="ko-KR" altLang="en-US" smtClean="0"/>
              <a:pPr/>
              <a:t>3</a:t>
            </a:fld>
            <a:endParaRPr lang="en-US" altLang="ko-KR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82BDA-F971-4F64-8A0A-A0DF4E5DF20E}" type="slidenum">
              <a:rPr lang="ko-KR" altLang="en-US" smtClean="0"/>
              <a:pPr/>
              <a:t>4</a:t>
            </a:fld>
            <a:endParaRPr lang="en-US" altLang="ko-KR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3BC8D-2E53-4E86-9833-36E335BBB156}" type="slidenum">
              <a:rPr lang="ko-KR" altLang="en-US" smtClean="0"/>
              <a:pPr/>
              <a:t>5</a:t>
            </a:fld>
            <a:endParaRPr lang="en-US" altLang="ko-KR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B8736D-E109-44DB-B6C2-B3FFD50C9E30}" type="slidenum">
              <a:rPr lang="ko-KR" altLang="en-US" smtClean="0"/>
              <a:pPr/>
              <a:t>6</a:t>
            </a:fld>
            <a:endParaRPr lang="en-US" altLang="ko-KR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9C4586-766F-41DE-87CD-F43061EC5FBF}" type="slidenum">
              <a:rPr lang="ko-KR" altLang="en-US" smtClean="0"/>
              <a:pPr/>
              <a:t>7</a:t>
            </a:fld>
            <a:endParaRPr lang="en-US" altLang="ko-KR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FFB2F-A2AC-4D3F-991A-D7C4D0FA7965}" type="slidenum">
              <a:rPr lang="ko-KR" altLang="en-US" smtClean="0"/>
              <a:pPr/>
              <a:t>8</a:t>
            </a:fld>
            <a:endParaRPr lang="en-US" altLang="ko-KR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F94A1-CA86-465E-BB20-D030CAD3C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7DF58-F450-4D99-84CC-D50ABCD07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A97C8-2AD2-4643-A303-081F38508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D94CA-31C8-45B0-861B-179AFD4E8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0A661-ADFC-4776-BFA5-9FE725727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87F26-C109-4CAA-8698-20F52A28F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8245B-D622-4F93-8A06-6C8B44DBB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1828F-1470-49A0-B0CE-7C9F27DC0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B901F-8293-4019-BAC8-16E25D0CE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FE72E-039E-451E-8C86-577312FCA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7D0A7-3053-40F1-B47F-6D083783C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CDBD35-3049-4E7D-B8F9-CC8F234DC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://images.google.com.vn/imgres?imgurl=http://images.vietnamnet.vn/dataimages/200804/original/images1542994_gold_bar280408.jpg&amp;imgrefurl=http://tin24gio.com/Thitruong24gio/Chitiet/%3Fid%3D68653%26page%3D2&amp;h=300&amp;w=400&amp;sz=46&amp;hl=vi&amp;start=3&amp;usg=__B5ku3FEnR62_05TOkxXg5f7vd-8=&amp;tbnid=qF99aFQCd0r3fM:&amp;tbnh=93&amp;tbnw=124&amp;prev=/images%3Fq%3Dv%25C3%25A0ng%26gbv%3D2%26hl%3Dvi%26sa%3D" TargetMode="External"/><Relationship Id="rId3" Type="http://schemas.openxmlformats.org/officeDocument/2006/relationships/hyperlink" Target="http://images.google.com.vn/imgres?imgurl=http://ischoolnet.qti21.com/Portals/1/thayca/TTLQD-08.jpg&amp;imgrefurl=http://ischoolnet.qti21.com/lequydon/Trangch%25E1%25BB%25A7/tabid/167/TinID/387/Details/Default.aspx&amp;h=475&amp;w=404&amp;sz=32&amp;hl=vi&amp;start=1&amp;usg=__IKi5TvmHQbJnarr8aaGPVGUIeos=&amp;tbnid=ItjuBvlFCWE9-M:&amp;tbnh=129&amp;tbnw=110&amp;prev=/images%3Fq%3Dt%25C3%25A0i%2Btr%25C3%25AD%26gbv%3D2%26hl%3Dvi%26sa%3D" TargetMode="External"/><Relationship Id="rId7" Type="http://schemas.openxmlformats.org/officeDocument/2006/relationships/hyperlink" Target="http://images.google.com.vn/imgres?imgurl=http://www.vietnampictorial.com/VNP_Upload/News/2007-12/14/1207Sp03L.jpg&amp;imgrefurl=http://www.vietnampictorial.com/Internet/vi-VN/49/130/8/9591/12/2007/Page%3D4/Default.aspx&amp;h=430&amp;w=600&amp;sz=73&amp;hl=vi&amp;start=1&amp;usg=__CGef_2ulY7yrtN4oGG3HCEj1mSo=&amp;tbnid=UJ0v6EBOweD_2M:&amp;tbnh=97&amp;tbnw=135&amp;prev=/images%3Fq%3Dv%25C3%25B5%26gbv%3D2%26hl%3Dvi%26sa%3D" TargetMode="Externa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hyperlink" Target="http://www.google.com.vn/imgres?imgurl=http://xttm.agroviet.gov.vn/ASPXBackend/uploads/Go/go_nglieu.jpg&amp;imgrefurl=http://xttm.agroviet.gov.vn/Site/vi-VN/64/109/44384/Default.aspx&amp;usg=__eBALvGiQXZWxrXMIyW-FcJuE4WU=&amp;h=298&amp;w=425&amp;sz=37&amp;hl=vi&amp;start=1&amp;zoom=1&amp;tbnid=6nfYaipniXWQDM:&amp;tbnh=88&amp;tbnw=126&amp;prev=/images%3Fq%3Dg%25E1%25BB%2597%2Br%25E1%25BB%25ABng%26hl%3Dvi%26gbv%3D2%26tbs%3Disch:1&amp;itbs=1" TargetMode="External"/><Relationship Id="rId5" Type="http://schemas.openxmlformats.org/officeDocument/2006/relationships/hyperlink" Target="http://images.google.com.vn/imgres?imgurl=http://www.hanquocngaynay.com/image_data/070220077..jpg&amp;imgrefurl=http://www.kanata-koreanschool.com/index.php%3Fact%3Dview%26code%3Dpost%26pid%3D6%26cid%3D23%26id%3D523&amp;h=353&amp;w=500&amp;sz=27&amp;hl=vi&amp;start=2&amp;usg=__uq1IM2NAA5mzP6wkdG8rX1gQnkY=&amp;tbnid=liEm8fokj6HEVM:&amp;tbnh=92&amp;tbnw=130&amp;prev=/images%3Fq%3Dm%25C3%25BAa%26gbv%3D2%26hl%3Dvi%26sa%3D" TargetMode="External"/><Relationship Id="rId15" Type="http://schemas.openxmlformats.org/officeDocument/2006/relationships/image" Target="../media/image7.jpeg"/><Relationship Id="rId10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hyperlink" Target="http://images.google.com.vn/imgres?imgurl=http://i18.photobucket.com/albums/b107/HNC-Photo/Letuananh/DSC7046p.jpg&amp;imgrefurl=http://www.vnphoto.net/forums/showthread.php%3Ft%3D3305&amp;usg=__YFGYqFJAy2CPQ6W9zAd0y9j5yLQ=&amp;h=399&amp;w=600&amp;sz=119&amp;hl=vi&amp;start=2&amp;tbnid=aAEBKgSKt53bPM:&amp;tbnh=90&amp;tbnw=135&amp;prev=/images%3Fq%3Dl%25E1%25BB%259Bp%2Bh%25E1%25BB%258Dc%26gbv%3D2%26hl%3Dvi" TargetMode="External"/><Relationship Id="rId1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533400" y="12954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KIỂM TRA BÀI CŨ</a:t>
            </a:r>
            <a:r>
              <a:rPr lang="en-US" sz="3200" b="1"/>
              <a:t> 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304800" y="3886200"/>
            <a:ext cx="84582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           </a:t>
            </a:r>
            <a:r>
              <a:rPr lang="en-US" sz="3200" b="1" i="1">
                <a:solidFill>
                  <a:schemeClr val="accent2"/>
                </a:solidFill>
              </a:rPr>
              <a:t>Xác định chủ ngữ câu sau: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300" b="1">
                <a:solidFill>
                  <a:srgbClr val="FF0000"/>
                </a:solidFill>
              </a:rPr>
              <a:t>Hoa viết thư cho Bố.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9600" y="2438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        Nêu ghi nhớ về chủ ngữ trong câu kể Ai làm gì?</a:t>
            </a: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3505200" y="4800600"/>
            <a:ext cx="76200" cy="381000"/>
          </a:xfrm>
          <a:prstGeom prst="line">
            <a:avLst/>
          </a:prstGeom>
          <a:noFill/>
          <a:ln w="38100">
            <a:solidFill>
              <a:srgbClr val="F1276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2743200" y="5181600"/>
            <a:ext cx="685800" cy="0"/>
          </a:xfrm>
          <a:prstGeom prst="line">
            <a:avLst/>
          </a:prstGeom>
          <a:noFill/>
          <a:ln w="38100">
            <a:solidFill>
              <a:srgbClr val="CC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28194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CN</a:t>
            </a:r>
          </a:p>
        </p:txBody>
      </p:sp>
      <p:sp>
        <p:nvSpPr>
          <p:cNvPr id="3083" name="Text Box 21"/>
          <p:cNvSpPr txBox="1">
            <a:spLocks noChangeArrowheads="1"/>
          </p:cNvSpPr>
          <p:nvPr/>
        </p:nvSpPr>
        <p:spPr bwMode="auto">
          <a:xfrm>
            <a:off x="533400" y="41148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           </a:t>
            </a:r>
            <a:endParaRPr lang="en-US" sz="3300" b="1">
              <a:solidFill>
                <a:srgbClr val="FF0000"/>
              </a:solidFill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85800" y="4267200"/>
            <a:ext cx="8329613" cy="1154113"/>
            <a:chOff x="432" y="2688"/>
            <a:chExt cx="5247" cy="727"/>
          </a:xfrm>
        </p:grpSpPr>
        <p:sp>
          <p:nvSpPr>
            <p:cNvPr id="3085" name="Rectangle 23"/>
            <p:cNvSpPr>
              <a:spLocks noChangeArrowheads="1"/>
            </p:cNvSpPr>
            <p:nvPr/>
          </p:nvSpPr>
          <p:spPr bwMode="auto">
            <a:xfrm>
              <a:off x="432" y="2688"/>
              <a:ext cx="5205" cy="48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 i="1" u="sng"/>
            </a:p>
          </p:txBody>
        </p:sp>
        <p:sp>
          <p:nvSpPr>
            <p:cNvPr id="3086" name="Text Box 24"/>
            <p:cNvSpPr txBox="1">
              <a:spLocks noChangeArrowheads="1"/>
            </p:cNvSpPr>
            <p:nvPr/>
          </p:nvSpPr>
          <p:spPr bwMode="auto">
            <a:xfrm>
              <a:off x="576" y="2736"/>
              <a:ext cx="5103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FF0000"/>
                  </a:solidFill>
                </a:rPr>
                <a:t>Đặt một câu kểAi làm gì? và xác định chủ ngữ.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0" grpId="0"/>
      <p:bldP spid="83982" grpId="0"/>
      <p:bldP spid="83982" grpId="1"/>
      <p:bldP spid="83986" grpId="0" animBg="1"/>
      <p:bldP spid="83986" grpId="1" animBg="1"/>
      <p:bldP spid="83987" grpId="0" animBg="1"/>
      <p:bldP spid="83987" grpId="1" animBg="1"/>
      <p:bldP spid="83988" grpId="0"/>
      <p:bldP spid="8398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0" y="1752600"/>
            <a:ext cx="8686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1</a:t>
            </a:r>
            <a:r>
              <a:rPr lang="en-US" sz="2800" u="sng">
                <a:solidFill>
                  <a:schemeClr val="accent2"/>
                </a:solidFill>
              </a:rPr>
              <a:t>:</a:t>
            </a:r>
          </a:p>
          <a:p>
            <a:pPr eaLnBrk="0" hangingPunct="0"/>
            <a:r>
              <a:rPr lang="en-US" sz="2800" b="1">
                <a:solidFill>
                  <a:schemeClr val="bg2"/>
                </a:solidFill>
              </a:rPr>
              <a:t>*</a:t>
            </a:r>
            <a:r>
              <a:rPr lang="en-US" sz="2800" b="1"/>
              <a:t> </a:t>
            </a:r>
            <a:r>
              <a:rPr lang="en-US" sz="2800" b="1">
                <a:solidFill>
                  <a:schemeClr val="tx2"/>
                </a:solidFill>
              </a:rPr>
              <a:t>Phân loại các từ ngữ sau đây theo nghĩa của tiếng tài. </a:t>
            </a:r>
            <a:r>
              <a:rPr lang="en-US" sz="2800" b="1" i="1">
                <a:solidFill>
                  <a:srgbClr val="FF0000"/>
                </a:solidFill>
              </a:rPr>
              <a:t>Tài giỏi ,tài nguyên , tài nghệ, tài trợ , tài ba , tài đức , tài sản , tài năng , tài hoa.</a:t>
            </a:r>
          </a:p>
          <a:p>
            <a:pPr eaLnBrk="0" hangingPunct="0"/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124965" name="Group 37"/>
          <p:cNvGraphicFramePr>
            <a:graphicFrameLocks noGrp="1"/>
          </p:cNvGraphicFramePr>
          <p:nvPr/>
        </p:nvGraphicFramePr>
        <p:xfrm>
          <a:off x="381000" y="3581400"/>
          <a:ext cx="8458200" cy="2971800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Tài có nghĩa là “có khả năng hơn người bình thường”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Tài có nghĩa là  “tiền của”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: tài hoa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: tài nguyên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81200" y="1600200"/>
            <a:ext cx="3962400" cy="533400"/>
            <a:chOff x="1248" y="-3"/>
            <a:chExt cx="3792" cy="435"/>
          </a:xfrm>
        </p:grpSpPr>
        <p:sp>
          <p:nvSpPr>
            <p:cNvPr id="4120" name="Oval 25"/>
            <p:cNvSpPr>
              <a:spLocks noChangeArrowheads="1"/>
            </p:cNvSpPr>
            <p:nvPr/>
          </p:nvSpPr>
          <p:spPr bwMode="auto">
            <a:xfrm>
              <a:off x="1248" y="0"/>
              <a:ext cx="3744" cy="432"/>
            </a:xfrm>
            <a:prstGeom prst="ellipse">
              <a:avLst/>
            </a:prstGeom>
            <a:solidFill>
              <a:srgbClr val="FFFF00"/>
            </a:solidFill>
            <a:ln w="38100" cmpd="dbl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Text Box 26"/>
            <p:cNvSpPr txBox="1">
              <a:spLocks noChangeArrowheads="1"/>
            </p:cNvSpPr>
            <p:nvPr/>
          </p:nvSpPr>
          <p:spPr bwMode="auto">
            <a:xfrm>
              <a:off x="2160" y="-3"/>
              <a:ext cx="2880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hlink"/>
                  </a:solidFill>
                  <a:ea typeface="굴림" charset="-127"/>
                </a:rPr>
                <a:t>Hoạt </a:t>
              </a:r>
              <a:r>
                <a:rPr lang="en-US" sz="2400" b="1">
                  <a:solidFill>
                    <a:schemeClr val="hlink"/>
                  </a:solidFill>
                </a:rPr>
                <a:t>đ</a:t>
              </a:r>
              <a:r>
                <a:rPr lang="en-US" sz="2400" b="1">
                  <a:solidFill>
                    <a:schemeClr val="hlink"/>
                  </a:solidFill>
                  <a:ea typeface="굴림" charset="-127"/>
                </a:rPr>
                <a:t>ộng nhóm 4</a:t>
              </a:r>
              <a:endParaRPr lang="en-US" sz="2400" b="1">
                <a:solidFill>
                  <a:schemeClr val="hlink"/>
                </a:solidFill>
              </a:endParaRPr>
            </a:p>
          </p:txBody>
        </p:sp>
      </p:grpSp>
      <p:sp>
        <p:nvSpPr>
          <p:cNvPr id="124955" name="Text Box 27"/>
          <p:cNvSpPr txBox="1">
            <a:spLocks noChangeArrowheads="1"/>
          </p:cNvSpPr>
          <p:nvPr/>
        </p:nvSpPr>
        <p:spPr bwMode="auto">
          <a:xfrm>
            <a:off x="533400" y="4724400"/>
            <a:ext cx="426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  </a:t>
            </a:r>
            <a:r>
              <a:rPr lang="en-US" sz="2400" b="1"/>
              <a:t>               ,</a:t>
            </a:r>
            <a:r>
              <a:rPr lang="en-US" sz="2400" b="1">
                <a:solidFill>
                  <a:schemeClr val="accent2"/>
                </a:solidFill>
              </a:rPr>
              <a:t>tài giỏi ,tài nghệ, tài ba, tài đức , tài năng</a:t>
            </a:r>
          </a:p>
        </p:txBody>
      </p:sp>
      <p:sp>
        <p:nvSpPr>
          <p:cNvPr id="4113" name="Text Box 28"/>
          <p:cNvSpPr txBox="1">
            <a:spLocks noChangeArrowheads="1"/>
          </p:cNvSpPr>
          <p:nvPr/>
        </p:nvSpPr>
        <p:spPr bwMode="auto">
          <a:xfrm>
            <a:off x="4648200" y="48768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4572000" y="4648200"/>
            <a:ext cx="4191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  </a:t>
            </a:r>
            <a:r>
              <a:rPr lang="en-US" sz="2800"/>
              <a:t>                  ,</a:t>
            </a:r>
            <a:r>
              <a:rPr lang="en-US" sz="2400" b="1"/>
              <a:t> </a:t>
            </a:r>
            <a:r>
              <a:rPr lang="en-US" sz="2400" b="1">
                <a:solidFill>
                  <a:schemeClr val="accent2"/>
                </a:solidFill>
              </a:rPr>
              <a:t>tài trợ, tài sản</a:t>
            </a:r>
          </a:p>
        </p:txBody>
      </p:sp>
      <p:sp>
        <p:nvSpPr>
          <p:cNvPr id="124958" name="Line 30"/>
          <p:cNvSpPr>
            <a:spLocks noChangeShapeType="1"/>
          </p:cNvSpPr>
          <p:nvPr/>
        </p:nvSpPr>
        <p:spPr bwMode="auto">
          <a:xfrm flipH="1">
            <a:off x="1066800" y="5486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959" name="Line 31"/>
          <p:cNvSpPr>
            <a:spLocks noChangeShapeType="1"/>
          </p:cNvSpPr>
          <p:nvPr/>
        </p:nvSpPr>
        <p:spPr bwMode="auto">
          <a:xfrm flipH="1">
            <a:off x="2286000" y="5486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7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4118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124968" name="Text Box 40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autoRev="1" fill="hold"/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7213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7213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4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4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4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4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4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4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4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9" grpId="0"/>
      <p:bldP spid="124958" grpId="0" animBg="1"/>
      <p:bldP spid="124959" grpId="0" animBg="1"/>
      <p:bldP spid="124968" grpId="0"/>
      <p:bldP spid="12496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5123" name="Text Box 28"/>
          <p:cNvSpPr txBox="1">
            <a:spLocks noChangeArrowheads="1"/>
          </p:cNvSpPr>
          <p:nvPr/>
        </p:nvSpPr>
        <p:spPr bwMode="auto">
          <a:xfrm>
            <a:off x="4648200" y="48768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7793" name="Text Box 33"/>
          <p:cNvSpPr txBox="1">
            <a:spLocks noChangeArrowheads="1"/>
          </p:cNvSpPr>
          <p:nvPr/>
        </p:nvSpPr>
        <p:spPr bwMode="auto">
          <a:xfrm>
            <a:off x="381000" y="2209800"/>
            <a:ext cx="84582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    Nghĩa của từ:</a:t>
            </a:r>
          </a:p>
          <a:p>
            <a:endParaRPr lang="en-US" sz="2800" b="1">
              <a:solidFill>
                <a:schemeClr val="accent2"/>
              </a:solidFill>
            </a:endParaRPr>
          </a:p>
          <a:p>
            <a:r>
              <a:rPr lang="en-US" sz="2800" b="1"/>
              <a:t>   </a:t>
            </a:r>
            <a:r>
              <a:rPr lang="en-US" sz="2800" b="1">
                <a:solidFill>
                  <a:srgbClr val="FF0000"/>
                </a:solidFill>
              </a:rPr>
              <a:t>Tài đức:</a:t>
            </a:r>
          </a:p>
          <a:p>
            <a:endParaRPr lang="en-US" sz="2800" b="1">
              <a:solidFill>
                <a:srgbClr val="FF0000"/>
              </a:solidFill>
            </a:endParaRPr>
          </a:p>
          <a:p>
            <a:r>
              <a:rPr lang="en-US" sz="2800" b="1"/>
              <a:t>   </a:t>
            </a:r>
            <a:r>
              <a:rPr lang="en-US" sz="2800" b="1">
                <a:solidFill>
                  <a:srgbClr val="FF0000"/>
                </a:solidFill>
              </a:rPr>
              <a:t>Tài năng:</a:t>
            </a:r>
          </a:p>
          <a:p>
            <a:endParaRPr lang="en-US" sz="2800" b="1">
              <a:solidFill>
                <a:srgbClr val="FF0000"/>
              </a:solidFill>
            </a:endParaRPr>
          </a:p>
          <a:p>
            <a:endParaRPr lang="en-US" sz="2800" b="1">
              <a:solidFill>
                <a:schemeClr val="accent2"/>
              </a:solidFill>
            </a:endParaRPr>
          </a:p>
          <a:p>
            <a:r>
              <a:rPr lang="en-US" sz="2800" b="1"/>
              <a:t>   </a:t>
            </a:r>
            <a:r>
              <a:rPr lang="en-US" sz="2800" b="1">
                <a:solidFill>
                  <a:srgbClr val="FF0000"/>
                </a:solidFill>
              </a:rPr>
              <a:t>Tài trợ:</a:t>
            </a:r>
            <a:endParaRPr lang="en-US" sz="280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5127" name="Text Box 36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  <p:sp>
        <p:nvSpPr>
          <p:cNvPr id="5128" name="Rectangle 37"/>
          <p:cNvSpPr>
            <a:spLocks noChangeArrowheads="1"/>
          </p:cNvSpPr>
          <p:nvPr/>
        </p:nvSpPr>
        <p:spPr bwMode="auto">
          <a:xfrm>
            <a:off x="457200" y="1447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1</a:t>
            </a:r>
            <a:r>
              <a:rPr lang="en-US" sz="2800" u="sng">
                <a:solidFill>
                  <a:schemeClr val="accent2"/>
                </a:solidFill>
              </a:rPr>
              <a:t>: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2209800" y="30480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tài năng và đức độ.</a:t>
            </a:r>
            <a:endParaRPr lang="en-US" sz="2800"/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2209800" y="3930650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năng lực xuất sắc ,có sáng tạo trong công việc.</a:t>
            </a:r>
            <a:endParaRPr lang="en-US" sz="2800"/>
          </a:p>
        </p:txBody>
      </p: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2209800" y="51816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giúp đỡ về tài chính</a:t>
            </a:r>
            <a:r>
              <a:rPr lang="en-US" sz="2800" b="1"/>
              <a:t> </a:t>
            </a:r>
            <a:r>
              <a:rPr lang="en-US" sz="2800" b="1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93" grpId="0"/>
      <p:bldP spid="117798" grpId="0"/>
      <p:bldP spid="117799" grpId="0"/>
      <p:bldP spid="1178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pic>
        <p:nvPicPr>
          <p:cNvPr id="107562" name="Picture 4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676400"/>
            <a:ext cx="6324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63" name="Text Box 43"/>
          <p:cNvSpPr txBox="1">
            <a:spLocks noChangeArrowheads="1"/>
          </p:cNvSpPr>
          <p:nvPr/>
        </p:nvSpPr>
        <p:spPr bwMode="auto">
          <a:xfrm>
            <a:off x="3429000" y="5715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Tài giỏi</a:t>
            </a:r>
          </a:p>
        </p:txBody>
      </p:sp>
      <p:pic>
        <p:nvPicPr>
          <p:cNvPr id="107564" name="Picture 44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716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65" name="Picture 45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48"/>
          <p:cNvSpPr txBox="1">
            <a:spLocks noChangeArrowheads="1"/>
          </p:cNvSpPr>
          <p:nvPr/>
        </p:nvSpPr>
        <p:spPr bwMode="auto">
          <a:xfrm>
            <a:off x="3429000" y="5867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3581400" y="571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Tài nghệ</a:t>
            </a:r>
          </a:p>
        </p:txBody>
      </p:sp>
      <p:pic>
        <p:nvPicPr>
          <p:cNvPr id="107572" name="Picture 52" descr="DSC7046p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716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74" name="Picture 54" descr="go_nglieu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4958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 Box 56"/>
          <p:cNvSpPr txBox="1">
            <a:spLocks noChangeArrowheads="1"/>
          </p:cNvSpPr>
          <p:nvPr/>
        </p:nvSpPr>
        <p:spPr bwMode="auto">
          <a:xfrm>
            <a:off x="3352800" y="57912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3581400" y="5715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Tài nguyên</a:t>
            </a:r>
          </a:p>
        </p:txBody>
      </p:sp>
      <p:pic>
        <p:nvPicPr>
          <p:cNvPr id="107578" name="Picture 58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3716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80" name="Picture 60" descr="123924216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4958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81" name="Text Box 61"/>
          <p:cNvSpPr txBox="1">
            <a:spLocks noChangeArrowheads="1"/>
          </p:cNvSpPr>
          <p:nvPr/>
        </p:nvSpPr>
        <p:spPr bwMode="auto">
          <a:xfrm>
            <a:off x="3733800" y="5638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Tài sản</a:t>
            </a:r>
          </a:p>
        </p:txBody>
      </p:sp>
      <p:sp>
        <p:nvSpPr>
          <p:cNvPr id="6160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6161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6162" name="Text Box 64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7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107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7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0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4" dur="10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7" dur="1000"/>
                                        <p:tgtEl>
                                          <p:spTgt spid="107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0" dur="10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10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0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10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10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2" dur="1000"/>
                                        <p:tgtEl>
                                          <p:spTgt spid="10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1000"/>
                                        <p:tgtEl>
                                          <p:spTgt spid="10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1000"/>
                                        <p:tgtEl>
                                          <p:spTgt spid="10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10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1" dur="1000"/>
                                        <p:tgtEl>
                                          <p:spTgt spid="107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4" dur="500"/>
                                        <p:tgtEl>
                                          <p:spTgt spid="10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3" grpId="0"/>
      <p:bldP spid="107563" grpId="1"/>
      <p:bldP spid="107570" grpId="0"/>
      <p:bldP spid="107570" grpId="1"/>
      <p:bldP spid="10758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1524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1</a:t>
            </a:r>
            <a:r>
              <a:rPr lang="en-US" sz="2800" u="sng">
                <a:solidFill>
                  <a:schemeClr val="accent2"/>
                </a:solidFill>
              </a:rPr>
              <a:t>:</a:t>
            </a:r>
            <a:endParaRPr 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127003" name="Group 27"/>
          <p:cNvGraphicFramePr>
            <a:graphicFrameLocks noGrp="1"/>
          </p:cNvGraphicFramePr>
          <p:nvPr/>
        </p:nvGraphicFramePr>
        <p:xfrm>
          <a:off x="381000" y="2209800"/>
          <a:ext cx="8458200" cy="2743200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Tài có nghĩa là “có khả năng hơn người bình thường”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Tài có nghĩa là  “tiền của”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7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3" name="Text Box 18"/>
          <p:cNvSpPr txBox="1">
            <a:spLocks noChangeArrowheads="1"/>
          </p:cNvSpPr>
          <p:nvPr/>
        </p:nvSpPr>
        <p:spPr bwMode="auto">
          <a:xfrm>
            <a:off x="457200" y="3581400"/>
            <a:ext cx="4267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Tài hoa, tài giỏi, tài nghệ, tài ba, tài đức,  tài năng</a:t>
            </a:r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4648200" y="48768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4648200" y="3581400"/>
            <a:ext cx="426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Tài nguyên, tài trợ, tài sản</a:t>
            </a:r>
          </a:p>
        </p:txBody>
      </p:sp>
      <p:sp>
        <p:nvSpPr>
          <p:cNvPr id="7186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7187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7188" name="Text Box 25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  <p:sp>
        <p:nvSpPr>
          <p:cNvPr id="7189" name="Rectangle 28"/>
          <p:cNvSpPr>
            <a:spLocks noChangeArrowheads="1"/>
          </p:cNvSpPr>
          <p:nvPr/>
        </p:nvSpPr>
        <p:spPr bwMode="auto">
          <a:xfrm>
            <a:off x="304800" y="5181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2</a:t>
            </a:r>
            <a:r>
              <a:rPr lang="en-US" sz="2800">
                <a:solidFill>
                  <a:schemeClr val="accent2"/>
                </a:solidFill>
              </a:rPr>
              <a:t>:  </a:t>
            </a:r>
            <a:r>
              <a:rPr lang="en-US" sz="2800" b="1" i="1">
                <a:solidFill>
                  <a:srgbClr val="0000FF"/>
                </a:solidFill>
              </a:rPr>
              <a:t>Đặt câu với một trong các từ nói trên:</a:t>
            </a:r>
            <a:r>
              <a:rPr lang="en-US" b="1">
                <a:solidFill>
                  <a:schemeClr val="tx2"/>
                </a:solidFill>
              </a:rPr>
              <a:t> </a:t>
            </a:r>
            <a:endParaRPr lang="en-US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1981200" y="2922588"/>
            <a:ext cx="6781800" cy="37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eriod"/>
            </a:pPr>
            <a:r>
              <a:rPr lang="en-US" sz="2800" b="1"/>
              <a:t>       Người ta là hoa đất.</a:t>
            </a:r>
          </a:p>
          <a:p>
            <a:pPr marL="342900" indent="-342900"/>
            <a:endParaRPr lang="en-US" sz="2800" b="1"/>
          </a:p>
          <a:p>
            <a:pPr marL="342900" indent="-342900"/>
            <a:r>
              <a:rPr lang="en-US" sz="2800" b="1"/>
              <a:t>b.        Chuông có đánh mới kêu </a:t>
            </a:r>
          </a:p>
          <a:p>
            <a:pPr marL="342900" indent="-342900"/>
            <a:r>
              <a:rPr lang="en-US" sz="2800" b="1"/>
              <a:t>           Đèn có khêu mới tỏ.</a:t>
            </a:r>
          </a:p>
          <a:p>
            <a:pPr marL="342900" indent="-342900"/>
            <a:endParaRPr lang="en-US" sz="2800" b="1"/>
          </a:p>
          <a:p>
            <a:pPr marL="342900" indent="-342900"/>
            <a:r>
              <a:rPr lang="en-US" sz="2800" b="1"/>
              <a:t>c.        Nước lã mà vã nên hồ</a:t>
            </a:r>
          </a:p>
          <a:p>
            <a:pPr marL="342900" indent="-342900"/>
            <a:r>
              <a:rPr lang="en-US" sz="2800" b="1"/>
              <a:t>   Tay không</a:t>
            </a:r>
            <a:r>
              <a:rPr lang="en-US" sz="3200" b="1"/>
              <a:t> </a:t>
            </a:r>
            <a:r>
              <a:rPr lang="en-US" sz="2800" b="1"/>
              <a:t>mà nổi cơ đồ mới ngoan.</a:t>
            </a:r>
          </a:p>
          <a:p>
            <a:pPr marL="342900" indent="-342900">
              <a:spcBef>
                <a:spcPct val="50000"/>
              </a:spcBef>
            </a:pPr>
            <a:endParaRPr lang="en-US" sz="2800" b="1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8198" name="Text Box 25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  <p:sp>
        <p:nvSpPr>
          <p:cNvPr id="8199" name="Rectangle 26"/>
          <p:cNvSpPr>
            <a:spLocks noChangeArrowheads="1"/>
          </p:cNvSpPr>
          <p:nvPr/>
        </p:nvSpPr>
        <p:spPr bwMode="auto">
          <a:xfrm>
            <a:off x="304800" y="1676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3</a:t>
            </a:r>
            <a:r>
              <a:rPr lang="en-US" sz="2800">
                <a:solidFill>
                  <a:schemeClr val="accent2"/>
                </a:solidFill>
              </a:rPr>
              <a:t>: </a:t>
            </a:r>
            <a:r>
              <a:rPr lang="en-US" sz="2800" i="1">
                <a:solidFill>
                  <a:srgbClr val="0000FF"/>
                </a:solidFill>
              </a:rPr>
              <a:t>Tìm trong các tục ngữ dưới đây những câu ca ngợi tài trí con người:</a:t>
            </a:r>
            <a:endParaRPr lang="en-US" sz="28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5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95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95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95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95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3657600" y="1752600"/>
            <a:ext cx="335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0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0" y="3381375"/>
            <a:ext cx="4648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</a:t>
            </a:r>
            <a:r>
              <a:rPr lang="en-US" sz="2400" b="1">
                <a:solidFill>
                  <a:srgbClr val="0000FF"/>
                </a:solidFill>
              </a:rPr>
              <a:t>Chuông có đánh mới kêu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Đèn có khêu mới tỏ.</a:t>
            </a: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4572000" y="3427413"/>
            <a:ext cx="449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* Có tham gia hoạt động ,</a:t>
            </a:r>
          </a:p>
          <a:p>
            <a:r>
              <a:rPr lang="en-US" sz="2400" b="1">
                <a:solidFill>
                  <a:srgbClr val="0066FF"/>
                </a:solidFill>
              </a:rPr>
              <a:t>làm việc mới bộc lộ khả </a:t>
            </a:r>
          </a:p>
          <a:p>
            <a:r>
              <a:rPr lang="en-US" sz="2400" b="1">
                <a:solidFill>
                  <a:srgbClr val="0066FF"/>
                </a:solidFill>
              </a:rPr>
              <a:t>năng của mình .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0" y="2300288"/>
            <a:ext cx="434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 </a:t>
            </a:r>
            <a:r>
              <a:rPr lang="en-US" sz="2400" b="1">
                <a:solidFill>
                  <a:srgbClr val="0000FF"/>
                </a:solidFill>
              </a:rPr>
              <a:t>Người ta là hoa đất</a:t>
            </a:r>
            <a:r>
              <a:rPr lang="en-US" sz="2400">
                <a:solidFill>
                  <a:srgbClr val="0000FF"/>
                </a:solidFill>
              </a:rPr>
              <a:t> .</a:t>
            </a:r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4572000" y="2009775"/>
            <a:ext cx="4495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*Ca ngợi con người là tinh </a:t>
            </a:r>
          </a:p>
          <a:p>
            <a:r>
              <a:rPr lang="en-US" sz="2400" b="1">
                <a:solidFill>
                  <a:srgbClr val="0066FF"/>
                </a:solidFill>
              </a:rPr>
              <a:t>hoa ,là thứ quí giá nhất của trái đất. 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0" y="5256213"/>
            <a:ext cx="434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Nước lã mà vã nên hồ</a:t>
            </a:r>
          </a:p>
          <a:p>
            <a:r>
              <a:rPr lang="en-US" sz="2400" b="1">
                <a:solidFill>
                  <a:srgbClr val="0000FF"/>
                </a:solidFill>
              </a:rPr>
              <a:t>Tay không mà nổi cơ đồ                      mới ngoan.</a:t>
            </a:r>
            <a:r>
              <a:rPr lang="en-US" sz="1600">
                <a:solidFill>
                  <a:srgbClr val="0000FF"/>
                </a:solidFill>
              </a:rPr>
              <a:t>   </a:t>
            </a:r>
          </a:p>
        </p:txBody>
      </p:sp>
      <p:sp>
        <p:nvSpPr>
          <p:cNvPr id="114719" name="Text Box 31"/>
          <p:cNvSpPr txBox="1">
            <a:spLocks noChangeArrowheads="1"/>
          </p:cNvSpPr>
          <p:nvPr/>
        </p:nvSpPr>
        <p:spPr bwMode="auto">
          <a:xfrm>
            <a:off x="4495800" y="5057775"/>
            <a:ext cx="45783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* Ca ngợi những con người </a:t>
            </a:r>
          </a:p>
          <a:p>
            <a:r>
              <a:rPr lang="en-US" sz="2400" b="1">
                <a:solidFill>
                  <a:srgbClr val="0066FF"/>
                </a:solidFill>
              </a:rPr>
              <a:t>từ hai bàn tay trắng ,nhờ </a:t>
            </a:r>
          </a:p>
          <a:p>
            <a:r>
              <a:rPr lang="en-US" sz="2400" b="1">
                <a:solidFill>
                  <a:srgbClr val="0066FF"/>
                </a:solidFill>
              </a:rPr>
              <a:t>có tài ,có trí ,có nghị lực đã </a:t>
            </a:r>
          </a:p>
          <a:p>
            <a:r>
              <a:rPr lang="en-US" sz="2400" b="1">
                <a:solidFill>
                  <a:srgbClr val="0066FF"/>
                </a:solidFill>
              </a:rPr>
              <a:t>làm nên việc lớn.</a:t>
            </a:r>
          </a:p>
        </p:txBody>
      </p:sp>
      <p:sp>
        <p:nvSpPr>
          <p:cNvPr id="9225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000">
              <a:cs typeface="Arial" charset="0"/>
            </a:endParaRPr>
          </a:p>
        </p:txBody>
      </p:sp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3581400" y="561975"/>
            <a:ext cx="202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9227" name="Text Box 34"/>
          <p:cNvSpPr txBox="1">
            <a:spLocks noChangeArrowheads="1"/>
          </p:cNvSpPr>
          <p:nvPr/>
        </p:nvSpPr>
        <p:spPr bwMode="auto">
          <a:xfrm>
            <a:off x="2057400" y="9144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E137B0"/>
                </a:solidFill>
              </a:rPr>
              <a:t>Mở rộng vốn từ: Tài năng</a:t>
            </a: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457200" y="1219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i="1" u="sng">
                <a:solidFill>
                  <a:schemeClr val="accent2"/>
                </a:solidFill>
              </a:rPr>
              <a:t>Bài 3</a:t>
            </a:r>
            <a:r>
              <a:rPr lang="en-US" sz="2400">
                <a:solidFill>
                  <a:schemeClr val="accent2"/>
                </a:solidFill>
              </a:rPr>
              <a:t>:</a:t>
            </a:r>
            <a:endParaRPr lang="en-US" sz="2400" b="1" i="1">
              <a:solidFill>
                <a:srgbClr val="0000FF"/>
              </a:solidFill>
            </a:endParaRPr>
          </a:p>
        </p:txBody>
      </p:sp>
      <p:sp>
        <p:nvSpPr>
          <p:cNvPr id="9229" name="Line 36"/>
          <p:cNvSpPr>
            <a:spLocks noChangeShapeType="1"/>
          </p:cNvSpPr>
          <p:nvPr/>
        </p:nvSpPr>
        <p:spPr bwMode="auto">
          <a:xfrm>
            <a:off x="4419600" y="16764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Line 37"/>
          <p:cNvSpPr>
            <a:spLocks noChangeShapeType="1"/>
          </p:cNvSpPr>
          <p:nvPr/>
        </p:nvSpPr>
        <p:spPr bwMode="auto">
          <a:xfrm>
            <a:off x="0" y="33528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38"/>
          <p:cNvSpPr>
            <a:spLocks noChangeShapeType="1"/>
          </p:cNvSpPr>
          <p:nvPr/>
        </p:nvSpPr>
        <p:spPr bwMode="auto">
          <a:xfrm>
            <a:off x="0" y="50292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39"/>
          <p:cNvSpPr>
            <a:spLocks noChangeShapeType="1"/>
          </p:cNvSpPr>
          <p:nvPr/>
        </p:nvSpPr>
        <p:spPr bwMode="auto">
          <a:xfrm>
            <a:off x="152400" y="20574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Text Box 40"/>
          <p:cNvSpPr txBox="1">
            <a:spLocks noChangeArrowheads="1"/>
          </p:cNvSpPr>
          <p:nvPr/>
        </p:nvSpPr>
        <p:spPr bwMode="auto">
          <a:xfrm>
            <a:off x="1676400" y="1462088"/>
            <a:ext cx="175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Tục ngữ</a:t>
            </a:r>
          </a:p>
        </p:txBody>
      </p:sp>
      <p:sp>
        <p:nvSpPr>
          <p:cNvPr id="9234" name="Text Box 41"/>
          <p:cNvSpPr txBox="1">
            <a:spLocks noChangeArrowheads="1"/>
          </p:cNvSpPr>
          <p:nvPr/>
        </p:nvSpPr>
        <p:spPr bwMode="auto">
          <a:xfrm>
            <a:off x="6248400" y="15240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Nghĩa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1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/>
      <p:bldP spid="114715" grpId="0"/>
      <p:bldP spid="114716" grpId="0"/>
      <p:bldP spid="114717" grpId="0"/>
      <p:bldP spid="114718" grpId="0"/>
      <p:bldP spid="1147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81200" y="2617788"/>
            <a:ext cx="6781800" cy="37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eriod"/>
            </a:pPr>
            <a:r>
              <a:rPr lang="en-US" sz="2800" b="1"/>
              <a:t>       Người ta là hoa đất.</a:t>
            </a:r>
          </a:p>
          <a:p>
            <a:pPr marL="342900" indent="-342900"/>
            <a:endParaRPr lang="en-US" sz="2800" b="1"/>
          </a:p>
          <a:p>
            <a:pPr marL="342900" indent="-342900"/>
            <a:r>
              <a:rPr lang="en-US" sz="2800" b="1"/>
              <a:t>b.        Chuông có đánh mới kêu </a:t>
            </a:r>
          </a:p>
          <a:p>
            <a:pPr marL="342900" indent="-342900"/>
            <a:r>
              <a:rPr lang="en-US" sz="2800" b="1"/>
              <a:t>           Đèn có khêu mới tỏ.</a:t>
            </a:r>
          </a:p>
          <a:p>
            <a:pPr marL="342900" indent="-342900"/>
            <a:endParaRPr lang="en-US" sz="2800" b="1"/>
          </a:p>
          <a:p>
            <a:pPr marL="342900" indent="-342900"/>
            <a:r>
              <a:rPr lang="en-US" sz="2800" b="1"/>
              <a:t>c.        Nước lã mà vã nên hồ</a:t>
            </a:r>
          </a:p>
          <a:p>
            <a:pPr marL="342900" indent="-342900"/>
            <a:r>
              <a:rPr lang="en-US" sz="2800" b="1"/>
              <a:t>   Tay không</a:t>
            </a:r>
            <a:r>
              <a:rPr lang="en-US" sz="3200" b="1"/>
              <a:t> </a:t>
            </a:r>
            <a:r>
              <a:rPr lang="en-US" sz="2800" b="1"/>
              <a:t>mà nổi cơ đồ mới ngoan.</a:t>
            </a:r>
          </a:p>
          <a:p>
            <a:pPr marL="342900" indent="-342900">
              <a:spcBef>
                <a:spcPct val="50000"/>
              </a:spcBef>
            </a:pPr>
            <a:endParaRPr lang="en-US" sz="2800" b="1"/>
          </a:p>
        </p:txBody>
      </p:sp>
      <p:sp>
        <p:nvSpPr>
          <p:cNvPr id="129028" name="Oval 4"/>
          <p:cNvSpPr>
            <a:spLocks noChangeArrowheads="1"/>
          </p:cNvSpPr>
          <p:nvPr/>
        </p:nvSpPr>
        <p:spPr bwMode="auto">
          <a:xfrm>
            <a:off x="4724400" y="2057400"/>
            <a:ext cx="3352800" cy="533400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altLang="ko-KR" sz="2000" b="1">
                <a:solidFill>
                  <a:srgbClr val="FF0000"/>
                </a:solidFill>
                <a:ea typeface="굴림" charset="-127"/>
              </a:rPr>
              <a:t>Thảo luận nhóm đôi</a:t>
            </a:r>
            <a:r>
              <a:rPr lang="en-US" altLang="ko-KR" sz="4000">
                <a:solidFill>
                  <a:srgbClr val="FF0000"/>
                </a:solidFill>
                <a:ea typeface="굴림" charset="-127"/>
              </a:rPr>
              <a:t>.</a:t>
            </a:r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04800" y="13716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u="sng">
                <a:solidFill>
                  <a:schemeClr val="accent2"/>
                </a:solidFill>
              </a:rPr>
              <a:t>Bài 3</a:t>
            </a:r>
            <a:r>
              <a:rPr lang="en-US" sz="2800">
                <a:solidFill>
                  <a:schemeClr val="accent2"/>
                </a:solidFill>
              </a:rPr>
              <a:t>: </a:t>
            </a:r>
            <a:r>
              <a:rPr lang="en-US" sz="2800" i="1">
                <a:solidFill>
                  <a:srgbClr val="0000FF"/>
                </a:solidFill>
              </a:rPr>
              <a:t>Tìm trong các tục ngữ dưới đây những câu ca ngợi tài trí con người:</a:t>
            </a:r>
            <a:endParaRPr lang="en-US" sz="2800" b="1" i="1">
              <a:solidFill>
                <a:srgbClr val="0000FF"/>
              </a:solidFill>
            </a:endParaRPr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1143000" y="2667000"/>
            <a:ext cx="457200" cy="457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1143000" y="3657600"/>
            <a:ext cx="457200" cy="457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1143000" y="5029200"/>
            <a:ext cx="457200" cy="4572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1143000" y="5029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1143000" y="26050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1143000" y="3657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304800" y="591185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chemeClr val="accent2"/>
                </a:solidFill>
              </a:rPr>
              <a:t>Bài 4</a:t>
            </a:r>
            <a:r>
              <a:rPr lang="en-US" sz="2800" b="1" i="1">
                <a:solidFill>
                  <a:srgbClr val="0000FF"/>
                </a:solidFill>
              </a:rPr>
              <a:t>: Em thích những tục ngữ nào ở bài tập 3 ? Vì sao?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29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/>
      <p:bldP spid="129033" grpId="0" animBg="1"/>
      <p:bldP spid="129034" grpId="0" animBg="1"/>
      <p:bldP spid="129035" grpId="0" animBg="1"/>
      <p:bldP spid="129036" grpId="0"/>
      <p:bldP spid="129037" grpId="0"/>
      <p:bldP spid="1290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2209800" y="2667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o-KR" altLang="en-US">
              <a:ea typeface="굴림" charset="-127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51" imgH="215619" progId="Equation.3">
              <p:embed/>
            </p:oleObj>
          </a:graphicData>
        </a:graphic>
      </p:graphicFrame>
      <p:pic>
        <p:nvPicPr>
          <p:cNvPr id="1028" name="Picture 5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096000"/>
            <a:ext cx="1177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6324600"/>
            <a:ext cx="11779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7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6172200"/>
            <a:ext cx="117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6075" y="6172200"/>
            <a:ext cx="117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6172200"/>
            <a:ext cx="117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Tuin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6248400"/>
            <a:ext cx="1177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15"/>
          <p:cNvSpPr>
            <a:spLocks noChangeArrowheads="1" noChangeShapeType="1" noTextEdit="1"/>
          </p:cNvSpPr>
          <p:nvPr/>
        </p:nvSpPr>
        <p:spPr bwMode="auto">
          <a:xfrm>
            <a:off x="685800" y="762000"/>
            <a:ext cx="21336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 </a:t>
            </a: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533400" y="1905000"/>
            <a:ext cx="7848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1</a:t>
            </a:r>
            <a:r>
              <a:rPr lang="en-US" b="1"/>
              <a:t>/ </a:t>
            </a:r>
            <a:r>
              <a:rPr lang="en-US" sz="2400" b="1">
                <a:solidFill>
                  <a:srgbClr val="0000FF"/>
                </a:solidFill>
              </a:rPr>
              <a:t>Điền vào chỗ chấm:</a:t>
            </a:r>
          </a:p>
          <a:p>
            <a:r>
              <a:rPr lang="en-US" sz="2400" b="1">
                <a:solidFill>
                  <a:srgbClr val="0066FF"/>
                </a:solidFill>
              </a:rPr>
              <a:t>                            </a:t>
            </a:r>
            <a:r>
              <a:rPr lang="en-US" sz="2400" b="1">
                <a:solidFill>
                  <a:schemeClr val="tx2"/>
                </a:solidFill>
              </a:rPr>
              <a:t>“</a:t>
            </a:r>
            <a:r>
              <a:rPr lang="en-US" sz="2400" b="1" i="1">
                <a:solidFill>
                  <a:schemeClr val="tx2"/>
                </a:solidFill>
              </a:rPr>
              <a:t>Nước lã mà vã nên hồ</a:t>
            </a:r>
          </a:p>
          <a:p>
            <a:r>
              <a:rPr lang="en-US" sz="2400" b="1" i="1">
                <a:solidFill>
                  <a:schemeClr val="tx2"/>
                </a:solidFill>
              </a:rPr>
              <a:t>                            Tay không mà nổi cơ đồ mới ngoan’’</a:t>
            </a:r>
          </a:p>
          <a:p>
            <a:endParaRPr lang="en-US" sz="2400" b="1">
              <a:solidFill>
                <a:schemeClr val="tx2"/>
              </a:solidFill>
            </a:endParaRPr>
          </a:p>
          <a:p>
            <a:r>
              <a:rPr lang="en-US" sz="2400" b="1">
                <a:solidFill>
                  <a:schemeClr val="tx2"/>
                </a:solidFill>
              </a:rPr>
              <a:t>Là câu tục ngữ ca ngợi :…………… </a:t>
            </a:r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609600" y="4114800"/>
            <a:ext cx="8001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2</a:t>
            </a:r>
            <a:r>
              <a:rPr lang="en-US" sz="2400" b="1">
                <a:solidFill>
                  <a:srgbClr val="0000FF"/>
                </a:solidFill>
              </a:rPr>
              <a:t>/ Nối từ thích hợp với nghĩa của tiếng“tài”:</a:t>
            </a:r>
          </a:p>
          <a:p>
            <a:endParaRPr lang="en-US" sz="2400" b="1"/>
          </a:p>
          <a:p>
            <a:r>
              <a:rPr lang="en-US" sz="2400" b="1"/>
              <a:t>Tài trợ                    </a:t>
            </a:r>
            <a:r>
              <a:rPr lang="en-US" sz="2400" b="1" i="1"/>
              <a:t>Tài năng điêu luyện trong nghề nghiệp</a:t>
            </a:r>
            <a:r>
              <a:rPr lang="en-US" sz="2400" b="1"/>
              <a:t> </a:t>
            </a:r>
          </a:p>
          <a:p>
            <a:endParaRPr lang="en-US" sz="2400" b="1"/>
          </a:p>
          <a:p>
            <a:r>
              <a:rPr lang="en-US" sz="2400" b="1"/>
              <a:t>Tài nghệ                 </a:t>
            </a:r>
            <a:r>
              <a:rPr lang="en-US" sz="2400" b="1" i="1"/>
              <a:t>Giúp đỡ về tài chính</a:t>
            </a:r>
          </a:p>
          <a:p>
            <a:endParaRPr lang="en-US" sz="2400" b="1"/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>
            <a:off x="1752600" y="5105400"/>
            <a:ext cx="1371600" cy="685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70" name="Line 26"/>
          <p:cNvSpPr>
            <a:spLocks noChangeShapeType="1"/>
          </p:cNvSpPr>
          <p:nvPr/>
        </p:nvSpPr>
        <p:spPr bwMode="auto">
          <a:xfrm flipV="1">
            <a:off x="1828800" y="5029200"/>
            <a:ext cx="1371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3733800" y="33528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Tài trí của con người</a:t>
            </a:r>
          </a:p>
        </p:txBody>
      </p:sp>
      <p:sp>
        <p:nvSpPr>
          <p:cNvPr id="1040" name="Rectangle 2"/>
          <p:cNvSpPr>
            <a:spLocks noChangeArrowheads="1"/>
          </p:cNvSpPr>
          <p:nvPr/>
        </p:nvSpPr>
        <p:spPr bwMode="auto">
          <a:xfrm>
            <a:off x="762000" y="15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cs typeface="Arial" charset="0"/>
            </a:endParaRPr>
          </a:p>
        </p:txBody>
      </p:sp>
      <p:sp>
        <p:nvSpPr>
          <p:cNvPr id="1041" name="Rectangle 4"/>
          <p:cNvSpPr>
            <a:spLocks noChangeArrowheads="1"/>
          </p:cNvSpPr>
          <p:nvPr/>
        </p:nvSpPr>
        <p:spPr bwMode="auto">
          <a:xfrm>
            <a:off x="3581400" y="561975"/>
            <a:ext cx="2211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u="sng">
                <a:solidFill>
                  <a:schemeClr val="tx2"/>
                </a:solidFill>
                <a:cs typeface="Arial" charset="0"/>
              </a:rPr>
              <a:t>Luyện từ và câu</a:t>
            </a:r>
          </a:p>
        </p:txBody>
      </p:sp>
      <p:sp>
        <p:nvSpPr>
          <p:cNvPr id="1042" name="Text Box 33"/>
          <p:cNvSpPr txBox="1">
            <a:spLocks noChangeArrowheads="1"/>
          </p:cNvSpPr>
          <p:nvPr/>
        </p:nvSpPr>
        <p:spPr bwMode="auto">
          <a:xfrm>
            <a:off x="2057400" y="91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E137B0"/>
                </a:solidFill>
              </a:rPr>
              <a:t>Mở rộng vốn từ: Tài năng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1" grpId="0"/>
      <p:bldP spid="82962" grpId="0"/>
      <p:bldP spid="82967" grpId="0" animBg="1"/>
      <p:bldP spid="82970" grpId="0" animBg="1"/>
      <p:bldP spid="8297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1498</TotalTime>
  <Words>673</Words>
  <Application>Microsoft Office PowerPoint</Application>
  <PresentationFormat>On-screen Show (4:3)</PresentationFormat>
  <Paragraphs>114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굴림</vt:lpstr>
      <vt:lpstr>Times New Roman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Van Dinh</dc:creator>
  <cp:lastModifiedBy>CSTeam</cp:lastModifiedBy>
  <cp:revision>93</cp:revision>
  <dcterms:created xsi:type="dcterms:W3CDTF">2008-12-23T14:12:51Z</dcterms:created>
  <dcterms:modified xsi:type="dcterms:W3CDTF">2016-06-30T01:46:11Z</dcterms:modified>
</cp:coreProperties>
</file>